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</p:sldIdLst>
  <p:sldSz cx="9144000" cy="5143500" type="screen16x9"/>
  <p:notesSz cx="6858000" cy="9144000"/>
  <p:embeddedFontLst>
    <p:embeddedFont>
      <p:font typeface="Comfortaa" panose="020B0604020202020204" charset="0"/>
      <p:regular r:id="rId32"/>
      <p:bold r:id="rId33"/>
    </p:embeddedFont>
    <p:embeddedFont>
      <p:font typeface="Open Sans" panose="020B0606030504020204" pitchFamily="34" charset="0"/>
      <p:regular r:id="rId34"/>
      <p:bold r:id="rId35"/>
      <p:italic r:id="rId36"/>
      <p:boldItalic r:id="rId37"/>
    </p:embeddedFont>
    <p:embeddedFont>
      <p:font typeface="PT Sans Narrow" panose="020B0506020203020204" pitchFamily="34" charset="0"/>
      <p:regular r:id="rId38"/>
      <p:bold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F16F60C-07F4-4300-B8AC-19E1BFC1427B}">
  <a:tblStyle styleId="{8F16F60C-07F4-4300-B8AC-19E1BFC1427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1a395d96e4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1a395d96e4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a399c10fe1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1a399c10fe1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1a399c10fe1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1a399c10fe1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1a399c10fe1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1a399c10fe1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1a399c10fe1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1a399c10fe1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a399c10fe1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1a399c10fe1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a399c10fe1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1a399c10fe1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a897647814_0_1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1a897647814_0_1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a399c10fe1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1a399c10fe1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a897647814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1a897647814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a399c10fe1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1a399c10fe1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1a36dbba452_1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1a36dbba452_1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1a399c10fe1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1a399c10fe1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a399c10fe1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1a399c10fe1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1a897647814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1a897647814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1a399c10fe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1a399c10fe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a897647814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1a897647814_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1a395d96e43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1a395d96e43_1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a36dbba452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1a36dbba452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a36dbba452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1a36dbba452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a36dbba452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1a36dbba452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a36dbba452_1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1a36dbba452_1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1a36dbba452_1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1a36dbba452_1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a897647814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1a897647814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a897647814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1a897647814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1a897647814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1a897647814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a897647814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1a897647814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a897647814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1a897647814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1a897647814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1a897647814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" name="Google Shape;11;p2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2" name="Google Shape;12;p2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13" name="Google Shape;13;p2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w="762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4" name="Google Shape;14;p2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15" name="Google Shape;15;p2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16" name="Google Shape;16;p2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w="762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8" name="Google Shape;18;p2"/>
          <p:cNvSpPr txBox="1">
            <a:spLocks noGrp="1"/>
          </p:cNvSpPr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subTitle" idx="1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1"/>
          <p:cNvSpPr txBox="1">
            <a:spLocks noGrp="1"/>
          </p:cNvSpPr>
          <p:nvPr>
            <p:ph type="body" idx="1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9" name="Google Shape;59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1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2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6"/>
        </a:solid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7" name="Google Shape;47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8" name="Google Shape;48;p9"/>
          <p:cNvSpPr txBox="1">
            <a:spLocks noGrp="1"/>
          </p:cNvSpPr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ubTitle" idx="1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>
            <a:spLocks noGrp="1"/>
          </p:cNvSpPr>
          <p:nvPr>
            <p:ph type="body" idx="1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>
            <a:endParaRPr/>
          </a:p>
        </p:txBody>
      </p:sp>
      <p:sp>
        <p:nvSpPr>
          <p:cNvPr id="54" name="Google Shape;5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tropic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ec2-54-241-114-164.us-west-1.compute.amazonaws.com:8080/" TargetMode="Externa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bigdataanalyticsnews.com/data-preparation-why-is-it-important/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tinyurl.com/yckpxmut" TargetMode="External"/><Relationship Id="rId5" Type="http://schemas.openxmlformats.org/officeDocument/2006/relationships/hyperlink" Target="https://www.gannett-cdn.com/presto/2019/05/02/USAT/5b1d7ecc-ce8d-43db-92b9-d7b61c198063-GettyImages-912299740.jpg?width=660&amp;height=440&amp;fit=crop&amp;format=pjpg&amp;auto=webp" TargetMode="External"/><Relationship Id="rId4" Type="http://schemas.openxmlformats.org/officeDocument/2006/relationships/hyperlink" Target="https://www.datacamp.com/tutorial/understanding-logistic-regression-python" TargetMode="Externa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>
            <a:spLocks noGrp="1"/>
          </p:cNvSpPr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Hotel Cancellation Prediction</a:t>
            </a:r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subTitle" idx="1"/>
          </p:nvPr>
        </p:nvSpPr>
        <p:spPr>
          <a:xfrm>
            <a:off x="2136750" y="2653889"/>
            <a:ext cx="4870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Data-245-Machine Learning Technologies</a:t>
            </a:r>
            <a:endParaRPr sz="1200"/>
          </a:p>
        </p:txBody>
      </p:sp>
      <p:pic>
        <p:nvPicPr>
          <p:cNvPr id="68" name="Google Shape;6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5"/>
            <a:ext cx="930075" cy="93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3"/>
          <p:cNvPicPr preferRelativeResize="0"/>
          <p:nvPr/>
        </p:nvPicPr>
        <p:blipFill rotWithShape="1">
          <a:blip r:embed="rId4">
            <a:alphaModFix/>
          </a:blip>
          <a:srcRect l="3576" t="-2170" r="66141" b="2170"/>
          <a:stretch/>
        </p:blipFill>
        <p:spPr>
          <a:xfrm>
            <a:off x="8012225" y="0"/>
            <a:ext cx="1131775" cy="1178725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3"/>
          <p:cNvSpPr txBox="1"/>
          <p:nvPr/>
        </p:nvSpPr>
        <p:spPr>
          <a:xfrm>
            <a:off x="3516250" y="3091750"/>
            <a:ext cx="2922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Final Presentation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3" name="Google Shape;73;p13"/>
          <p:cNvSpPr txBox="1"/>
          <p:nvPr/>
        </p:nvSpPr>
        <p:spPr>
          <a:xfrm>
            <a:off x="3041375" y="3491950"/>
            <a:ext cx="3802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Open Sans"/>
                <a:ea typeface="Open Sans"/>
                <a:cs typeface="Open Sans"/>
                <a:sym typeface="Open Sans"/>
              </a:rPr>
              <a:t>Under the guidance of Prof Shih Yu. Chang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2"/>
          <p:cNvSpPr txBox="1">
            <a:spLocks noGrp="1"/>
          </p:cNvSpPr>
          <p:nvPr>
            <p:ph type="title"/>
          </p:nvPr>
        </p:nvSpPr>
        <p:spPr>
          <a:xfrm>
            <a:off x="311700" y="163625"/>
            <a:ext cx="8520600" cy="5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EDA cont.</a:t>
            </a:r>
            <a:endParaRPr/>
          </a:p>
        </p:txBody>
      </p:sp>
      <p:pic>
        <p:nvPicPr>
          <p:cNvPr id="136" name="Google Shape;13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1350" y="834425"/>
            <a:ext cx="7722174" cy="363855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2"/>
          <p:cNvSpPr txBox="1"/>
          <p:nvPr/>
        </p:nvSpPr>
        <p:spPr>
          <a:xfrm>
            <a:off x="311700" y="4560475"/>
            <a:ext cx="8301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                     Most of the guest are from Portugal and other countries in Europe. 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3"/>
          <p:cNvSpPr txBox="1">
            <a:spLocks noGrp="1"/>
          </p:cNvSpPr>
          <p:nvPr>
            <p:ph type="title"/>
          </p:nvPr>
        </p:nvSpPr>
        <p:spPr>
          <a:xfrm>
            <a:off x="311700" y="163625"/>
            <a:ext cx="8520600" cy="37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EDA cont.</a:t>
            </a:r>
            <a:endParaRPr/>
          </a:p>
        </p:txBody>
      </p:sp>
      <p:pic>
        <p:nvPicPr>
          <p:cNvPr id="143" name="Google Shape;14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8425" y="820400"/>
            <a:ext cx="7473526" cy="395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4"/>
          <p:cNvSpPr txBox="1">
            <a:spLocks noGrp="1"/>
          </p:cNvSpPr>
          <p:nvPr>
            <p:ph type="title"/>
          </p:nvPr>
        </p:nvSpPr>
        <p:spPr>
          <a:xfrm>
            <a:off x="311700" y="115225"/>
            <a:ext cx="8520600" cy="44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EDA cont.</a:t>
            </a:r>
            <a:endParaRPr/>
          </a:p>
        </p:txBody>
      </p:sp>
      <p:pic>
        <p:nvPicPr>
          <p:cNvPr id="149" name="Google Shape;14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525" y="635425"/>
            <a:ext cx="8079801" cy="428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5"/>
          <p:cNvSpPr txBox="1">
            <a:spLocks noGrp="1"/>
          </p:cNvSpPr>
          <p:nvPr>
            <p:ph type="title"/>
          </p:nvPr>
        </p:nvSpPr>
        <p:spPr>
          <a:xfrm>
            <a:off x="311700" y="129050"/>
            <a:ext cx="8520600" cy="53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EDA cont.</a:t>
            </a:r>
            <a:endParaRPr/>
          </a:p>
        </p:txBody>
      </p:sp>
      <p:pic>
        <p:nvPicPr>
          <p:cNvPr id="155" name="Google Shape;15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125" y="668150"/>
            <a:ext cx="8142025" cy="427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6"/>
          <p:cNvSpPr txBox="1">
            <a:spLocks noGrp="1"/>
          </p:cNvSpPr>
          <p:nvPr>
            <p:ph type="title"/>
          </p:nvPr>
        </p:nvSpPr>
        <p:spPr>
          <a:xfrm>
            <a:off x="311700" y="115225"/>
            <a:ext cx="8520600" cy="40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EDA cont.</a:t>
            </a:r>
            <a:endParaRPr/>
          </a:p>
        </p:txBody>
      </p:sp>
      <p:pic>
        <p:nvPicPr>
          <p:cNvPr id="161" name="Google Shape;16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4325" y="686950"/>
            <a:ext cx="8231900" cy="416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7"/>
          <p:cNvSpPr txBox="1">
            <a:spLocks noGrp="1"/>
          </p:cNvSpPr>
          <p:nvPr>
            <p:ph type="title"/>
          </p:nvPr>
        </p:nvSpPr>
        <p:spPr>
          <a:xfrm>
            <a:off x="311700" y="163625"/>
            <a:ext cx="8520600" cy="56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EDA cont.</a:t>
            </a:r>
            <a:endParaRPr/>
          </a:p>
        </p:txBody>
      </p:sp>
      <p:pic>
        <p:nvPicPr>
          <p:cNvPr id="167" name="Google Shape;16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3500" y="571625"/>
            <a:ext cx="6495850" cy="429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Preparation</a:t>
            </a:r>
            <a:endParaRPr/>
          </a:p>
        </p:txBody>
      </p:sp>
      <p:sp>
        <p:nvSpPr>
          <p:cNvPr id="173" name="Google Shape;173;p28"/>
          <p:cNvSpPr txBox="1">
            <a:spLocks noGrp="1"/>
          </p:cNvSpPr>
          <p:nvPr>
            <p:ph type="body" idx="1"/>
          </p:nvPr>
        </p:nvSpPr>
        <p:spPr>
          <a:xfrm>
            <a:off x="134350" y="1698150"/>
            <a:ext cx="8404500" cy="327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Dropping columns that are not useful</a:t>
            </a:r>
            <a:endParaRPr sz="170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Differentiating numerical and categorical features</a:t>
            </a:r>
            <a:endParaRPr sz="170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Normalizing numerical variables</a:t>
            </a:r>
            <a:endParaRPr sz="170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Split the value for training and testing</a:t>
            </a:r>
            <a:endParaRPr sz="1700"/>
          </a:p>
          <a:p>
            <a:pPr marL="0" lvl="0" indent="4572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000"/>
          </a:p>
        </p:txBody>
      </p:sp>
      <p:pic>
        <p:nvPicPr>
          <p:cNvPr id="174" name="Google Shape;17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29325" y="1145938"/>
            <a:ext cx="3029850" cy="285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9"/>
          <p:cNvSpPr txBox="1">
            <a:spLocks noGrp="1"/>
          </p:cNvSpPr>
          <p:nvPr>
            <p:ph type="title"/>
          </p:nvPr>
        </p:nvSpPr>
        <p:spPr>
          <a:xfrm>
            <a:off x="311700" y="133350"/>
            <a:ext cx="8520600" cy="49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Preparation- cont.</a:t>
            </a:r>
            <a:endParaRPr/>
          </a:p>
        </p:txBody>
      </p:sp>
      <p:pic>
        <p:nvPicPr>
          <p:cNvPr id="180" name="Google Shape;18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32525" y="726275"/>
            <a:ext cx="5166475" cy="194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56800" y="2814525"/>
            <a:ext cx="6771823" cy="20797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9"/>
          <p:cNvSpPr txBox="1"/>
          <p:nvPr/>
        </p:nvSpPr>
        <p:spPr>
          <a:xfrm>
            <a:off x="237150" y="906175"/>
            <a:ext cx="3242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Open Sans"/>
                <a:ea typeface="Open Sans"/>
                <a:cs typeface="Open Sans"/>
                <a:sym typeface="Open Sans"/>
              </a:rPr>
              <a:t>Categorical Columns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3" name="Google Shape;183;p29"/>
          <p:cNvSpPr txBox="1"/>
          <p:nvPr/>
        </p:nvSpPr>
        <p:spPr>
          <a:xfrm>
            <a:off x="230150" y="3177425"/>
            <a:ext cx="4025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Open Sans"/>
                <a:ea typeface="Open Sans"/>
                <a:cs typeface="Open Sans"/>
                <a:sym typeface="Open Sans"/>
              </a:rPr>
              <a:t>Numerical columns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Categorical Variables</a:t>
            </a:r>
            <a:endParaRPr/>
          </a:p>
        </p:txBody>
      </p:sp>
      <p:sp>
        <p:nvSpPr>
          <p:cNvPr id="189" name="Google Shape;189;p30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90" name="Google Shape;19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266325"/>
            <a:ext cx="6552576" cy="330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1"/>
          <p:cNvSpPr txBox="1">
            <a:spLocks noGrp="1"/>
          </p:cNvSpPr>
          <p:nvPr>
            <p:ph type="title"/>
          </p:nvPr>
        </p:nvSpPr>
        <p:spPr>
          <a:xfrm>
            <a:off x="256000" y="150800"/>
            <a:ext cx="8520600" cy="45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Preparation- cont.</a:t>
            </a:r>
            <a:endParaRPr/>
          </a:p>
        </p:txBody>
      </p:sp>
      <p:pic>
        <p:nvPicPr>
          <p:cNvPr id="196" name="Google Shape;19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55600"/>
            <a:ext cx="8239175" cy="423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4"/>
          <p:cNvSpPr txBox="1">
            <a:spLocks noGrp="1"/>
          </p:cNvSpPr>
          <p:nvPr>
            <p:ph type="title"/>
          </p:nvPr>
        </p:nvSpPr>
        <p:spPr>
          <a:xfrm>
            <a:off x="311700" y="3035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pic>
        <p:nvPicPr>
          <p:cNvPr id="79" name="Google Shape;7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3000" y="1318125"/>
            <a:ext cx="4071175" cy="27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4"/>
          <p:cNvPicPr preferRelativeResize="0"/>
          <p:nvPr/>
        </p:nvPicPr>
        <p:blipFill rotWithShape="1">
          <a:blip r:embed="rId4">
            <a:alphaModFix/>
          </a:blip>
          <a:srcRect r="17005" b="10144"/>
          <a:stretch/>
        </p:blipFill>
        <p:spPr>
          <a:xfrm>
            <a:off x="4703350" y="2333088"/>
            <a:ext cx="1093588" cy="67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79550" y="1231050"/>
            <a:ext cx="2852750" cy="2863250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4"/>
          <p:cNvSpPr txBox="1"/>
          <p:nvPr/>
        </p:nvSpPr>
        <p:spPr>
          <a:xfrm>
            <a:off x="435075" y="958650"/>
            <a:ext cx="7632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2"/>
          <p:cNvSpPr txBox="1">
            <a:spLocks noGrp="1"/>
          </p:cNvSpPr>
          <p:nvPr>
            <p:ph type="title"/>
          </p:nvPr>
        </p:nvSpPr>
        <p:spPr>
          <a:xfrm>
            <a:off x="311700" y="184350"/>
            <a:ext cx="8520600" cy="60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Preparation- cont.</a:t>
            </a:r>
            <a:endParaRPr/>
          </a:p>
        </p:txBody>
      </p:sp>
      <p:pic>
        <p:nvPicPr>
          <p:cNvPr id="202" name="Google Shape;20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45150"/>
            <a:ext cx="8839200" cy="37228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3"/>
          <p:cNvSpPr txBox="1">
            <a:spLocks noGrp="1"/>
          </p:cNvSpPr>
          <p:nvPr>
            <p:ph type="title"/>
          </p:nvPr>
        </p:nvSpPr>
        <p:spPr>
          <a:xfrm>
            <a:off x="311700" y="170525"/>
            <a:ext cx="8520600" cy="6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Preparation- cont.</a:t>
            </a:r>
            <a:endParaRPr/>
          </a:p>
        </p:txBody>
      </p:sp>
      <p:pic>
        <p:nvPicPr>
          <p:cNvPr id="208" name="Google Shape;20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85825"/>
            <a:ext cx="8554575" cy="420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4"/>
          <p:cNvSpPr txBox="1">
            <a:spLocks noGrp="1"/>
          </p:cNvSpPr>
          <p:nvPr>
            <p:ph type="title"/>
          </p:nvPr>
        </p:nvSpPr>
        <p:spPr>
          <a:xfrm>
            <a:off x="311700" y="167900"/>
            <a:ext cx="85206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Models for Classification</a:t>
            </a:r>
            <a:endParaRPr/>
          </a:p>
        </p:txBody>
      </p:sp>
      <p:sp>
        <p:nvSpPr>
          <p:cNvPr id="214" name="Google Shape;214;p34"/>
          <p:cNvSpPr txBox="1">
            <a:spLocks noGrp="1"/>
          </p:cNvSpPr>
          <p:nvPr>
            <p:ph type="body" idx="1"/>
          </p:nvPr>
        </p:nvSpPr>
        <p:spPr>
          <a:xfrm>
            <a:off x="311700" y="785000"/>
            <a:ext cx="8520600" cy="413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70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50"/>
              <a:buChar char="●"/>
            </a:pPr>
            <a:r>
              <a:rPr lang="en" sz="1550" b="1"/>
              <a:t>Logistic Regression                                                                 </a:t>
            </a:r>
            <a:endParaRPr sz="1550" b="1"/>
          </a:p>
          <a:p>
            <a:pPr marL="457200" lvl="0" indent="-3270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50"/>
              <a:buChar char="●"/>
            </a:pPr>
            <a:r>
              <a:rPr lang="en" sz="1550" b="1"/>
              <a:t>KNN                                                                                          </a:t>
            </a:r>
            <a:endParaRPr sz="1550" b="1"/>
          </a:p>
          <a:p>
            <a:pPr marL="457200" lvl="0" indent="-3270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50"/>
              <a:buChar char="●"/>
            </a:pPr>
            <a:r>
              <a:rPr lang="en" sz="1550" b="1"/>
              <a:t>Decision Tree Classifier</a:t>
            </a:r>
            <a:endParaRPr sz="1550" b="1"/>
          </a:p>
          <a:p>
            <a:pPr marL="457200" lvl="0" indent="-3270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50"/>
              <a:buChar char="●"/>
            </a:pPr>
            <a:r>
              <a:rPr lang="en" sz="1550" b="1"/>
              <a:t>Random Forest Classifier</a:t>
            </a:r>
            <a:endParaRPr sz="1550" b="1"/>
          </a:p>
          <a:p>
            <a:pPr marL="457200" lvl="0" indent="-3270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50"/>
              <a:buChar char="●"/>
            </a:pPr>
            <a:r>
              <a:rPr lang="en" sz="1550" b="1"/>
              <a:t>AdaBoost Classifier</a:t>
            </a:r>
            <a:endParaRPr sz="1550" b="1"/>
          </a:p>
          <a:p>
            <a:pPr marL="457200" lvl="0" indent="-3270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50"/>
              <a:buChar char="●"/>
            </a:pPr>
            <a:r>
              <a:rPr lang="en" sz="1550" b="1"/>
              <a:t>Gradient Boosting Classifier</a:t>
            </a:r>
            <a:endParaRPr sz="1550" b="1"/>
          </a:p>
          <a:p>
            <a:pPr marL="457200" lvl="0" indent="-3270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50"/>
              <a:buChar char="●"/>
            </a:pPr>
            <a:r>
              <a:rPr lang="en" sz="1550" b="1"/>
              <a:t>XgBoost</a:t>
            </a:r>
            <a:endParaRPr sz="1550" b="1"/>
          </a:p>
          <a:p>
            <a:pPr marL="457200" lvl="0" indent="-3270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50"/>
              <a:buChar char="●"/>
            </a:pPr>
            <a:r>
              <a:rPr lang="en" sz="1550" b="1"/>
              <a:t>Cat Boost</a:t>
            </a:r>
            <a:endParaRPr sz="1550" b="1"/>
          </a:p>
          <a:p>
            <a:pPr marL="457200" lvl="0" indent="-3270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50"/>
              <a:buChar char="●"/>
            </a:pPr>
            <a:r>
              <a:rPr lang="en" sz="1550" b="1"/>
              <a:t>Extra Trees Classifier</a:t>
            </a:r>
            <a:endParaRPr sz="1550" b="1"/>
          </a:p>
          <a:p>
            <a:pPr marL="457200" lvl="0" indent="-3270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50"/>
              <a:buChar char="●"/>
            </a:pPr>
            <a:r>
              <a:rPr lang="en" sz="1550" b="1"/>
              <a:t>LGBM</a:t>
            </a:r>
            <a:endParaRPr sz="1550" b="1"/>
          </a:p>
          <a:p>
            <a:pPr marL="457200" lvl="0" indent="-3270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50"/>
              <a:buChar char="●"/>
            </a:pPr>
            <a:r>
              <a:rPr lang="en" sz="1550" b="1"/>
              <a:t>Voting Classifier</a:t>
            </a:r>
            <a:endParaRPr sz="1550" b="1"/>
          </a:p>
          <a:p>
            <a:pPr marL="457200" lvl="0" indent="-3270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50"/>
              <a:buChar char="●"/>
            </a:pPr>
            <a:r>
              <a:rPr lang="en" sz="1550" b="1"/>
              <a:t>ANN</a:t>
            </a:r>
            <a:endParaRPr sz="1550" b="1"/>
          </a:p>
          <a:p>
            <a:pPr marL="91440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550" b="1"/>
          </a:p>
          <a:p>
            <a:pPr marL="91440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550" b="1"/>
          </a:p>
          <a:p>
            <a:pPr marL="45720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75"/>
              <a:buNone/>
            </a:pPr>
            <a:endParaRPr sz="1550" b="1"/>
          </a:p>
          <a:p>
            <a:pPr marL="45720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75"/>
              <a:buNone/>
            </a:pPr>
            <a:endParaRPr sz="1550" b="1"/>
          </a:p>
          <a:p>
            <a:pPr marL="45720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75"/>
              <a:buNone/>
            </a:pPr>
            <a:endParaRPr sz="1550" b="1"/>
          </a:p>
          <a:p>
            <a:pPr marL="45720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75"/>
              <a:buNone/>
            </a:pPr>
            <a:endParaRPr sz="1550" b="1"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SzPts val="275"/>
              <a:buNone/>
            </a:pPr>
            <a:endParaRPr sz="1550" b="1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5"/>
          <p:cNvSpPr txBox="1">
            <a:spLocks noGrp="1"/>
          </p:cNvSpPr>
          <p:nvPr>
            <p:ph type="title"/>
          </p:nvPr>
        </p:nvSpPr>
        <p:spPr>
          <a:xfrm>
            <a:off x="311700" y="-141375"/>
            <a:ext cx="8520600" cy="96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Models Performance</a:t>
            </a:r>
            <a:endParaRPr/>
          </a:p>
        </p:txBody>
      </p:sp>
      <p:pic>
        <p:nvPicPr>
          <p:cNvPr id="220" name="Google Shape;22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5675" y="672475"/>
            <a:ext cx="4526600" cy="4010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6"/>
          <p:cNvSpPr txBox="1">
            <a:spLocks noGrp="1"/>
          </p:cNvSpPr>
          <p:nvPr>
            <p:ph type="title"/>
          </p:nvPr>
        </p:nvSpPr>
        <p:spPr>
          <a:xfrm>
            <a:off x="311700" y="197925"/>
            <a:ext cx="85206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Hyperparameter Tuning</a:t>
            </a:r>
            <a:endParaRPr/>
          </a:p>
        </p:txBody>
      </p:sp>
      <p:sp>
        <p:nvSpPr>
          <p:cNvPr id="226" name="Google Shape;226;p36"/>
          <p:cNvSpPr txBox="1">
            <a:spLocks noGrp="1"/>
          </p:cNvSpPr>
          <p:nvPr>
            <p:ph type="body" idx="1"/>
          </p:nvPr>
        </p:nvSpPr>
        <p:spPr>
          <a:xfrm>
            <a:off x="311700" y="876525"/>
            <a:ext cx="8520600" cy="369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Parameters after tuning </a:t>
            </a:r>
            <a:endParaRPr/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Catboost.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Classification report after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       tuning</a:t>
            </a:r>
            <a:endParaRPr/>
          </a:p>
        </p:txBody>
      </p:sp>
      <p:pic>
        <p:nvPicPr>
          <p:cNvPr id="227" name="Google Shape;22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00950" y="948900"/>
            <a:ext cx="4731349" cy="185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08700" y="2914400"/>
            <a:ext cx="4829175" cy="1733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7"/>
          <p:cNvSpPr txBox="1">
            <a:spLocks noGrp="1"/>
          </p:cNvSpPr>
          <p:nvPr>
            <p:ph type="title"/>
          </p:nvPr>
        </p:nvSpPr>
        <p:spPr>
          <a:xfrm>
            <a:off x="311700" y="196150"/>
            <a:ext cx="8520600" cy="54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Deployment</a:t>
            </a:r>
            <a:endParaRPr/>
          </a:p>
        </p:txBody>
      </p:sp>
      <p:sp>
        <p:nvSpPr>
          <p:cNvPr id="234" name="Google Shape;234;p37"/>
          <p:cNvSpPr txBox="1">
            <a:spLocks noGrp="1"/>
          </p:cNvSpPr>
          <p:nvPr>
            <p:ph type="body" idx="1"/>
          </p:nvPr>
        </p:nvSpPr>
        <p:spPr>
          <a:xfrm>
            <a:off x="311700" y="795500"/>
            <a:ext cx="8520600" cy="377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Flask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AWS EC2</a:t>
            </a:r>
            <a:endParaRPr/>
          </a:p>
          <a:p>
            <a:pPr marL="4572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35" name="Google Shape;235;p37"/>
          <p:cNvPicPr preferRelativeResize="0"/>
          <p:nvPr/>
        </p:nvPicPr>
        <p:blipFill rotWithShape="1">
          <a:blip r:embed="rId3">
            <a:alphaModFix/>
          </a:blip>
          <a:srcRect l="15239"/>
          <a:stretch/>
        </p:blipFill>
        <p:spPr>
          <a:xfrm>
            <a:off x="2357700" y="273050"/>
            <a:ext cx="6786299" cy="4682006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37"/>
          <p:cNvSpPr/>
          <p:nvPr/>
        </p:nvSpPr>
        <p:spPr>
          <a:xfrm>
            <a:off x="5783050" y="4292650"/>
            <a:ext cx="740400" cy="401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Predict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242" name="Google Shape;242;p38"/>
          <p:cNvSpPr txBox="1">
            <a:spLocks noGrp="1"/>
          </p:cNvSpPr>
          <p:nvPr>
            <p:ph type="body" idx="1"/>
          </p:nvPr>
        </p:nvSpPr>
        <p:spPr>
          <a:xfrm>
            <a:off x="436150" y="1930000"/>
            <a:ext cx="8520600" cy="200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Predicting cancellation of hotel room reservations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Performed EDA and Preprocess the data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Analyzed various models and deployed the best performed after hyper parameter tuning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scope Enhancement</a:t>
            </a:r>
            <a:endParaRPr/>
          </a:p>
        </p:txBody>
      </p:sp>
      <p:sp>
        <p:nvSpPr>
          <p:cNvPr id="248" name="Google Shape;248;p39"/>
          <p:cNvSpPr txBox="1">
            <a:spLocks noGrp="1"/>
          </p:cNvSpPr>
          <p:nvPr>
            <p:ph type="body" idx="1"/>
          </p:nvPr>
        </p:nvSpPr>
        <p:spPr>
          <a:xfrm>
            <a:off x="373925" y="1791750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To gather data from other countries as well to make this application more scalable.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Perform hyper parameter tuning on other models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254" name="Google Shape;254;p40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47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4DB6AC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https://bigdataanalyticsnews.com/data-preparation-why-is-it-important/</a:t>
            </a:r>
            <a:endParaRPr>
              <a:solidFill>
                <a:srgbClr val="4DB6AC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4DB6AC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https://www.datacamp.com/tutorial/understanding-logistic-regression-python</a:t>
            </a:r>
            <a:endParaRPr>
              <a:solidFill>
                <a:srgbClr val="4DB6AC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4DB6AC"/>
                </a:solidFill>
                <a:latin typeface="Arial"/>
                <a:ea typeface="Arial"/>
                <a:cs typeface="Arial"/>
                <a:sym typeface="Arial"/>
              </a:rPr>
              <a:t>Cho, V. (2003). A comparison of three different approaches to tourist arrival forecasting. </a:t>
            </a:r>
            <a:r>
              <a:rPr lang="en" i="1" u="sng">
                <a:solidFill>
                  <a:srgbClr val="4DB6AC"/>
                </a:solidFill>
                <a:latin typeface="Arial"/>
                <a:ea typeface="Arial"/>
                <a:cs typeface="Arial"/>
                <a:sym typeface="Arial"/>
              </a:rPr>
              <a:t>Tourism management</a:t>
            </a:r>
            <a:r>
              <a:rPr lang="en" u="sng">
                <a:solidFill>
                  <a:srgbClr val="4DB6AC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" i="1" u="sng">
                <a:solidFill>
                  <a:srgbClr val="4DB6AC"/>
                </a:solidFill>
                <a:latin typeface="Arial"/>
                <a:ea typeface="Arial"/>
                <a:cs typeface="Arial"/>
                <a:sym typeface="Arial"/>
              </a:rPr>
              <a:t>24</a:t>
            </a:r>
            <a:r>
              <a:rPr lang="en" u="sng">
                <a:solidFill>
                  <a:srgbClr val="4DB6AC"/>
                </a:solidFill>
                <a:latin typeface="Arial"/>
                <a:ea typeface="Arial"/>
                <a:cs typeface="Arial"/>
                <a:sym typeface="Arial"/>
              </a:rPr>
              <a:t>(3), 323-330.</a:t>
            </a:r>
            <a:endParaRPr u="sng">
              <a:solidFill>
                <a:srgbClr val="4DB6AC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solidFill>
                <a:srgbClr val="4DB6AC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4DB6AC"/>
                </a:solidFill>
                <a:latin typeface="Arial"/>
                <a:ea typeface="Arial"/>
                <a:cs typeface="Arial"/>
                <a:sym typeface="Arial"/>
              </a:rPr>
              <a:t>Sánchez-Medina, A. J., &amp; Eleazar, C. (2020). Using machine learning and big data for efficient forecasting of hotel booking cancellations. </a:t>
            </a:r>
            <a:r>
              <a:rPr lang="en" i="1" u="sng">
                <a:solidFill>
                  <a:srgbClr val="4DB6AC"/>
                </a:solidFill>
                <a:latin typeface="Arial"/>
                <a:ea typeface="Arial"/>
                <a:cs typeface="Arial"/>
                <a:sym typeface="Arial"/>
              </a:rPr>
              <a:t>International Journal of Hospitality Management</a:t>
            </a:r>
            <a:r>
              <a:rPr lang="en" u="sng">
                <a:solidFill>
                  <a:srgbClr val="4DB6AC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" i="1" u="sng">
                <a:solidFill>
                  <a:srgbClr val="4DB6AC"/>
                </a:solidFill>
                <a:latin typeface="Arial"/>
                <a:ea typeface="Arial"/>
                <a:cs typeface="Arial"/>
                <a:sym typeface="Arial"/>
              </a:rPr>
              <a:t>89</a:t>
            </a:r>
            <a:r>
              <a:rPr lang="en" u="sng">
                <a:solidFill>
                  <a:srgbClr val="4DB6AC"/>
                </a:solidFill>
                <a:latin typeface="Arial"/>
                <a:ea typeface="Arial"/>
                <a:cs typeface="Arial"/>
                <a:sym typeface="Arial"/>
              </a:rPr>
              <a:t>, 102546.</a:t>
            </a:r>
            <a:endParaRPr u="sng">
              <a:solidFill>
                <a:srgbClr val="4DB6AC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solidFill>
                <a:srgbClr val="4DB6AC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4DB6AC"/>
                </a:solidFill>
                <a:latin typeface="Arial"/>
                <a:ea typeface="Arial"/>
                <a:cs typeface="Arial"/>
                <a:sym typeface="Arial"/>
              </a:rPr>
              <a:t>Adil, M., Ansari, M. F., Alahmadi, A., Wu, J. Z., &amp; Chakrabortty, R. K. (2021). Solving the problem of class imbalance in the prediction of hotel cancellations: A hybridized machine learning approach. </a:t>
            </a:r>
            <a:r>
              <a:rPr lang="en" i="1" u="sng">
                <a:solidFill>
                  <a:srgbClr val="4DB6AC"/>
                </a:solidFill>
                <a:latin typeface="Arial"/>
                <a:ea typeface="Arial"/>
                <a:cs typeface="Arial"/>
                <a:sym typeface="Arial"/>
              </a:rPr>
              <a:t>Processes</a:t>
            </a:r>
            <a:r>
              <a:rPr lang="en" u="sng">
                <a:solidFill>
                  <a:srgbClr val="4DB6AC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" i="1" u="sng">
                <a:solidFill>
                  <a:srgbClr val="4DB6AC"/>
                </a:solidFill>
                <a:latin typeface="Arial"/>
                <a:ea typeface="Arial"/>
                <a:cs typeface="Arial"/>
                <a:sym typeface="Arial"/>
              </a:rPr>
              <a:t>9</a:t>
            </a:r>
            <a:r>
              <a:rPr lang="en" u="sng">
                <a:solidFill>
                  <a:srgbClr val="4DB6AC"/>
                </a:solidFill>
                <a:latin typeface="Arial"/>
                <a:ea typeface="Arial"/>
                <a:cs typeface="Arial"/>
                <a:sym typeface="Arial"/>
              </a:rPr>
              <a:t>(10), 1713.</a:t>
            </a:r>
            <a:endParaRPr u="sng">
              <a:solidFill>
                <a:srgbClr val="4DB6AC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solidFill>
                <a:srgbClr val="4DB6AC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4DB6AC"/>
                </a:solidFill>
                <a:latin typeface="Arial"/>
                <a:ea typeface="Arial"/>
                <a:cs typeface="Arial"/>
                <a:sym typeface="Arial"/>
              </a:rPr>
              <a:t>Antonio, N., de Almeida, A., &amp; Nunes, L. (2019). Hotel booking demand datasets. </a:t>
            </a:r>
            <a:r>
              <a:rPr lang="en" i="1" u="sng">
                <a:solidFill>
                  <a:srgbClr val="4DB6AC"/>
                </a:solidFill>
                <a:latin typeface="Arial"/>
                <a:ea typeface="Arial"/>
                <a:cs typeface="Arial"/>
                <a:sym typeface="Arial"/>
              </a:rPr>
              <a:t>Data in brief</a:t>
            </a:r>
            <a:r>
              <a:rPr lang="en" u="sng">
                <a:solidFill>
                  <a:srgbClr val="4DB6AC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" i="1" u="sng">
                <a:solidFill>
                  <a:srgbClr val="4DB6AC"/>
                </a:solidFill>
                <a:latin typeface="Arial"/>
                <a:ea typeface="Arial"/>
                <a:cs typeface="Arial"/>
                <a:sym typeface="Arial"/>
              </a:rPr>
              <a:t>22</a:t>
            </a:r>
            <a:r>
              <a:rPr lang="en" u="sng">
                <a:solidFill>
                  <a:srgbClr val="4DB6AC"/>
                </a:solidFill>
                <a:latin typeface="Arial"/>
                <a:ea typeface="Arial"/>
                <a:cs typeface="Arial"/>
                <a:sym typeface="Arial"/>
              </a:rPr>
              <a:t>, 41-49</a:t>
            </a:r>
            <a:endParaRPr u="sng">
              <a:solidFill>
                <a:srgbClr val="4DB6AC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solidFill>
                <a:srgbClr val="4DB6AC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https://www.gannett-cdn.com/presto/2019/05/02/USAT/5b1d7ecc-ce8d-43db-92b9-d7b61c198063-GettyImages-912299740.jpg?width=660&amp;height=440&amp;fit=crop&amp;format=pjpg&amp;auto=webp</a:t>
            </a:r>
            <a:endParaRPr u="sng">
              <a:solidFill>
                <a:srgbClr val="4DB6AC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solidFill>
                <a:srgbClr val="4DB6AC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4DB6AC"/>
                </a:solidFill>
                <a:latin typeface="Arial"/>
                <a:ea typeface="Arial"/>
                <a:cs typeface="Arial"/>
                <a:sym typeface="Arial"/>
              </a:rPr>
              <a:t>https://qph.cf2.quoracdn.net/main-qimg-a4abb9bf41f92a149ae1df6762635254-pjlq</a:t>
            </a:r>
            <a:endParaRPr u="sng">
              <a:solidFill>
                <a:srgbClr val="4DB6AC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https://tinyurl.com/yckpxmut</a:t>
            </a:r>
            <a:endParaRPr u="sng">
              <a:solidFill>
                <a:schemeClr val="accent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https://tinyurl.com/4u4hv8va</a:t>
            </a:r>
            <a:endParaRPr u="sng">
              <a:solidFill>
                <a:schemeClr val="accent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1"/>
          <p:cNvSpPr txBox="1"/>
          <p:nvPr/>
        </p:nvSpPr>
        <p:spPr>
          <a:xfrm>
            <a:off x="2038950" y="1878125"/>
            <a:ext cx="7003200" cy="13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400" b="1">
                <a:solidFill>
                  <a:srgbClr val="741B47"/>
                </a:solidFill>
                <a:latin typeface="Comfortaa"/>
                <a:ea typeface="Comfortaa"/>
                <a:cs typeface="Comfortaa"/>
                <a:sym typeface="Comfortaa"/>
              </a:rPr>
              <a:t>Thank You</a:t>
            </a:r>
            <a:endParaRPr sz="7400" b="1">
              <a:solidFill>
                <a:srgbClr val="741B47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5"/>
          <p:cNvSpPr txBox="1">
            <a:spLocks noGrp="1"/>
          </p:cNvSpPr>
          <p:nvPr>
            <p:ph type="title"/>
          </p:nvPr>
        </p:nvSpPr>
        <p:spPr>
          <a:xfrm>
            <a:off x="233875" y="296450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Statement and Objective</a:t>
            </a:r>
            <a:endParaRPr/>
          </a:p>
        </p:txBody>
      </p:sp>
      <p:sp>
        <p:nvSpPr>
          <p:cNvPr id="88" name="Google Shape;88;p15"/>
          <p:cNvSpPr txBox="1"/>
          <p:nvPr/>
        </p:nvSpPr>
        <p:spPr>
          <a:xfrm>
            <a:off x="442000" y="1103825"/>
            <a:ext cx="4866900" cy="29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Open Sans"/>
                <a:ea typeface="Open Sans"/>
                <a:cs typeface="Open Sans"/>
                <a:sym typeface="Open Sans"/>
              </a:rPr>
              <a:t>Problem Statement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Cancellation of Reservations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Open Sans"/>
                <a:ea typeface="Open Sans"/>
                <a:cs typeface="Open Sans"/>
                <a:sym typeface="Open Sans"/>
              </a:rPr>
              <a:t>Project Objective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Predicting if hotel reservation made in future will be cancelled or not.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Hotels can minimize lost profit.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89" name="Google Shape;8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0825" y="1003850"/>
            <a:ext cx="3905876" cy="3757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6"/>
          <p:cNvSpPr txBox="1">
            <a:spLocks noGrp="1"/>
          </p:cNvSpPr>
          <p:nvPr>
            <p:ph type="title"/>
          </p:nvPr>
        </p:nvSpPr>
        <p:spPr>
          <a:xfrm>
            <a:off x="0" y="-70850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Technology Survey &amp; Literature survey</a:t>
            </a:r>
            <a:endParaRPr/>
          </a:p>
        </p:txBody>
      </p:sp>
      <p:graphicFrame>
        <p:nvGraphicFramePr>
          <p:cNvPr id="95" name="Google Shape;95;p16"/>
          <p:cNvGraphicFramePr/>
          <p:nvPr/>
        </p:nvGraphicFramePr>
        <p:xfrm>
          <a:off x="104500" y="525900"/>
          <a:ext cx="8589500" cy="4617600"/>
        </p:xfrm>
        <a:graphic>
          <a:graphicData uri="http://schemas.openxmlformats.org/drawingml/2006/table">
            <a:tbl>
              <a:tblPr>
                <a:noFill/>
                <a:tableStyleId>{8F16F60C-07F4-4300-B8AC-19E1BFC1427B}</a:tableStyleId>
              </a:tblPr>
              <a:tblGrid>
                <a:gridCol w="1717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17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7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1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179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81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/>
                        <a:t>Authors</a:t>
                      </a:r>
                      <a:endParaRPr sz="1200" b="1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25" marR="91425" marT="91425" marB="91425"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/>
                        <a:t>Objective</a:t>
                      </a:r>
                      <a:endParaRPr sz="120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/>
                        <a:t>Datasets</a:t>
                      </a:r>
                      <a:endParaRPr sz="120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/>
                        <a:t>Models Used</a:t>
                      </a:r>
                      <a:endParaRPr sz="1200" b="1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/>
                        <a:t>Results</a:t>
                      </a:r>
                      <a:endParaRPr sz="1200" b="1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CE5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555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VincentCho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Comparison of three different approaches to tourist arrival forecasting</a:t>
                      </a:r>
                      <a:endParaRPr sz="120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25" marR="91425" marT="91425" marB="91425"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Hong Kong Tourist Association (1974–2000)</a:t>
                      </a:r>
                      <a:endParaRPr sz="120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25" marR="91425" marT="91425" marB="91425"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compares exponential smoothing, seasonal ARIMA and ANN in forecasting</a:t>
                      </a:r>
                      <a:endParaRPr sz="120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25" marR="91425" marT="91425" marB="91425"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2E2E2E"/>
                          </a:solidFill>
                        </a:rPr>
                        <a:t>Neural Network gave the higher accuracy</a:t>
                      </a:r>
                      <a:endParaRPr sz="1200">
                        <a:solidFill>
                          <a:srgbClr val="2E2E2E"/>
                        </a:solidFill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25" marR="91425" marT="91425" marB="91425"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568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Agustín J. Sánchez-Medina, Eleazar C-Sánchez</a:t>
                      </a:r>
                      <a:endParaRPr sz="120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Using machine learning and big data for efficient forecasting of hotel booking cancellations</a:t>
                      </a:r>
                      <a:endParaRPr sz="120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four-star hotel partner located in Gran Canaria (Spain) were used</a:t>
                      </a:r>
                      <a:endParaRPr sz="120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Random forest,</a:t>
                      </a:r>
                      <a:endParaRPr sz="1200"/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Support vector machine,</a:t>
                      </a:r>
                      <a:endParaRPr sz="1200"/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ANN (GA optimized),</a:t>
                      </a:r>
                      <a:endParaRPr sz="1200"/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ANN (GA optimized)</a:t>
                      </a:r>
                      <a:endParaRPr sz="1200"/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ANN (GA optimized) outperformed and gave higher accuracy</a:t>
                      </a:r>
                      <a:endParaRPr sz="120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108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Adil, M.; Ansari, M.F.; Alahmadi, A.; Wu, J.-Z.; Chakrabortty, R.K</a:t>
                      </a:r>
                      <a:endParaRPr sz="120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Solving the Problem of Class Imbalance in the Prediction of Hotel Cancellations</a:t>
                      </a:r>
                      <a:endParaRPr sz="120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Portuguese hotel chain data</a:t>
                      </a:r>
                      <a:endParaRPr sz="120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Random forest with SMOTE-ENN</a:t>
                      </a:r>
                      <a:endParaRPr sz="120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Solved the Imbalanced problem</a:t>
                      </a:r>
                      <a:endParaRPr sz="120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7"/>
          <p:cNvSpPr txBox="1">
            <a:spLocks noGrp="1"/>
          </p:cNvSpPr>
          <p:nvPr>
            <p:ph type="title"/>
          </p:nvPr>
        </p:nvSpPr>
        <p:spPr>
          <a:xfrm>
            <a:off x="124825" y="7127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711"/>
              <a:t>Architecture</a:t>
            </a:r>
            <a:endParaRPr sz="3711"/>
          </a:p>
        </p:txBody>
      </p:sp>
      <p:pic>
        <p:nvPicPr>
          <p:cNvPr id="101" name="Google Shape;10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07275"/>
            <a:ext cx="8839201" cy="40203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8"/>
          <p:cNvSpPr txBox="1">
            <a:spLocks noGrp="1"/>
          </p:cNvSpPr>
          <p:nvPr>
            <p:ph type="title"/>
          </p:nvPr>
        </p:nvSpPr>
        <p:spPr>
          <a:xfrm>
            <a:off x="347075" y="170525"/>
            <a:ext cx="85206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Data Flow</a:t>
            </a:r>
            <a:endParaRPr/>
          </a:p>
        </p:txBody>
      </p:sp>
      <p:pic>
        <p:nvPicPr>
          <p:cNvPr id="107" name="Google Shape;107;p18"/>
          <p:cNvPicPr preferRelativeResize="0"/>
          <p:nvPr/>
        </p:nvPicPr>
        <p:blipFill rotWithShape="1">
          <a:blip r:embed="rId3">
            <a:alphaModFix/>
          </a:blip>
          <a:srcRect l="6950"/>
          <a:stretch/>
        </p:blipFill>
        <p:spPr>
          <a:xfrm>
            <a:off x="3490750" y="951950"/>
            <a:ext cx="5181300" cy="3438525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8"/>
          <p:cNvSpPr txBox="1"/>
          <p:nvPr/>
        </p:nvSpPr>
        <p:spPr>
          <a:xfrm>
            <a:off x="296800" y="1047825"/>
            <a:ext cx="4175700" cy="33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Open Sans"/>
              <a:buChar char="●"/>
            </a:pPr>
            <a:r>
              <a:rPr lang="en" sz="1500">
                <a:latin typeface="Open Sans"/>
                <a:ea typeface="Open Sans"/>
                <a:cs typeface="Open Sans"/>
                <a:sym typeface="Open Sans"/>
              </a:rPr>
              <a:t>Business Understanding</a:t>
            </a:r>
            <a:endParaRPr sz="1500"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Open Sans"/>
              <a:buChar char="●"/>
            </a:pPr>
            <a:r>
              <a:rPr lang="en" sz="1500">
                <a:latin typeface="Open Sans"/>
                <a:ea typeface="Open Sans"/>
                <a:cs typeface="Open Sans"/>
                <a:sym typeface="Open Sans"/>
              </a:rPr>
              <a:t>Data Understanding</a:t>
            </a:r>
            <a:endParaRPr sz="1500"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Open Sans"/>
              <a:buChar char="●"/>
            </a:pPr>
            <a:r>
              <a:rPr lang="en" sz="1500">
                <a:latin typeface="Open Sans"/>
                <a:ea typeface="Open Sans"/>
                <a:cs typeface="Open Sans"/>
                <a:sym typeface="Open Sans"/>
              </a:rPr>
              <a:t>Data Preparation</a:t>
            </a:r>
            <a:endParaRPr sz="1500"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Open Sans"/>
              <a:buChar char="●"/>
            </a:pPr>
            <a:r>
              <a:rPr lang="en" sz="1500">
                <a:latin typeface="Open Sans"/>
                <a:ea typeface="Open Sans"/>
                <a:cs typeface="Open Sans"/>
                <a:sym typeface="Open Sans"/>
              </a:rPr>
              <a:t>Analysis/ Modelling</a:t>
            </a:r>
            <a:endParaRPr sz="1500"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Open Sans"/>
              <a:buChar char="●"/>
            </a:pPr>
            <a:r>
              <a:rPr lang="en" sz="1500">
                <a:latin typeface="Open Sans"/>
                <a:ea typeface="Open Sans"/>
                <a:cs typeface="Open Sans"/>
                <a:sym typeface="Open Sans"/>
              </a:rPr>
              <a:t>Validation</a:t>
            </a:r>
            <a:endParaRPr sz="1500"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Open Sans"/>
              <a:buChar char="●"/>
            </a:pPr>
            <a:r>
              <a:rPr lang="en" sz="1500">
                <a:latin typeface="Open Sans"/>
                <a:ea typeface="Open Sans"/>
                <a:cs typeface="Open Sans"/>
                <a:sym typeface="Open Sans"/>
              </a:rPr>
              <a:t>Visualization</a:t>
            </a:r>
            <a:endParaRPr sz="1500"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ABT For Hotels Data</a:t>
            </a:r>
            <a:endParaRPr/>
          </a:p>
        </p:txBody>
      </p:sp>
      <p:sp>
        <p:nvSpPr>
          <p:cNvPr id="114" name="Google Shape;114;p19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15" name="Google Shape;11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81750"/>
            <a:ext cx="9144001" cy="38458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Description</a:t>
            </a:r>
            <a:endParaRPr/>
          </a:p>
        </p:txBody>
      </p:sp>
      <p:sp>
        <p:nvSpPr>
          <p:cNvPr id="121" name="Google Shape;121;p20"/>
          <p:cNvSpPr txBox="1">
            <a:spLocks noGrp="1"/>
          </p:cNvSpPr>
          <p:nvPr>
            <p:ph type="body" idx="1"/>
          </p:nvPr>
        </p:nvSpPr>
        <p:spPr>
          <a:xfrm>
            <a:off x="147000" y="1266325"/>
            <a:ext cx="8685300" cy="373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39725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0"/>
              <a:buFont typeface="Arial"/>
              <a:buChar char="●"/>
            </a:pPr>
            <a:r>
              <a:rPr lang="en" sz="1750" b="1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Continuous Variables ( 13 )</a:t>
            </a:r>
            <a:endParaRPr sz="1750" b="1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-339725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0"/>
              <a:buFont typeface="Arial"/>
              <a:buChar char="●"/>
            </a:pPr>
            <a:r>
              <a:rPr lang="en" sz="1750" b="1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Categorical Variables( 17 )</a:t>
            </a:r>
            <a:endParaRPr sz="1750" b="1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" b="1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119390 data points in dataset</a:t>
            </a:r>
            <a:endParaRPr b="1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50" b="1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50" b="1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22" name="Google Shape;12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1400" y="1266325"/>
            <a:ext cx="4558701" cy="364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1"/>
          <p:cNvSpPr txBox="1">
            <a:spLocks noGrp="1"/>
          </p:cNvSpPr>
          <p:nvPr>
            <p:ph type="title"/>
          </p:nvPr>
        </p:nvSpPr>
        <p:spPr>
          <a:xfrm>
            <a:off x="311700" y="191275"/>
            <a:ext cx="8520600" cy="96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Exploration Data Analysis</a:t>
            </a:r>
            <a:endParaRPr/>
          </a:p>
        </p:txBody>
      </p:sp>
      <p:pic>
        <p:nvPicPr>
          <p:cNvPr id="128" name="Google Shape;12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4550" y="1090200"/>
            <a:ext cx="3589200" cy="330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1"/>
          <p:cNvSpPr txBox="1"/>
          <p:nvPr/>
        </p:nvSpPr>
        <p:spPr>
          <a:xfrm>
            <a:off x="382700" y="2270975"/>
            <a:ext cx="3529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30" name="Google Shape;130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4725" y="970425"/>
            <a:ext cx="5143501" cy="384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CE93D8"/>
      </a:accent2>
      <a:accent3>
        <a:srgbClr val="4DB6AC"/>
      </a:accent3>
      <a:accent4>
        <a:srgbClr val="FF9800"/>
      </a:accent4>
      <a:accent5>
        <a:srgbClr val="009668"/>
      </a:accent5>
      <a:accent6>
        <a:srgbClr val="EEFF41"/>
      </a:accent6>
      <a:hlink>
        <a:srgbClr val="009668"/>
      </a:hlink>
      <a:folHlink>
        <a:srgbClr val="00966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643</Words>
  <Application>Microsoft Office PowerPoint</Application>
  <PresentationFormat>On-screen Show (16:9)</PresentationFormat>
  <Paragraphs>136</Paragraphs>
  <Slides>29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Arial</vt:lpstr>
      <vt:lpstr>Open Sans</vt:lpstr>
      <vt:lpstr>Comfortaa</vt:lpstr>
      <vt:lpstr>PT Sans Narrow</vt:lpstr>
      <vt:lpstr>Tropic</vt:lpstr>
      <vt:lpstr>Hotel Cancellation Prediction</vt:lpstr>
      <vt:lpstr>Introduction</vt:lpstr>
      <vt:lpstr>Problem Statement and Objective</vt:lpstr>
      <vt:lpstr>Technology Survey &amp; Literature survey</vt:lpstr>
      <vt:lpstr>Architecture</vt:lpstr>
      <vt:lpstr>Project Data Flow</vt:lpstr>
      <vt:lpstr>ABT For Hotels Data</vt:lpstr>
      <vt:lpstr>Data Description</vt:lpstr>
      <vt:lpstr>Exploration Data Analysis</vt:lpstr>
      <vt:lpstr>EDA cont.</vt:lpstr>
      <vt:lpstr>EDA cont.</vt:lpstr>
      <vt:lpstr>EDA cont.</vt:lpstr>
      <vt:lpstr>EDA cont.</vt:lpstr>
      <vt:lpstr>EDA cont.</vt:lpstr>
      <vt:lpstr>EDA cont.</vt:lpstr>
      <vt:lpstr>Data Preparation</vt:lpstr>
      <vt:lpstr>Data Preparation- cont.</vt:lpstr>
      <vt:lpstr>Categorical Variables</vt:lpstr>
      <vt:lpstr>Data Preparation- cont.</vt:lpstr>
      <vt:lpstr>Data Preparation- cont.</vt:lpstr>
      <vt:lpstr>Data Preparation- cont.</vt:lpstr>
      <vt:lpstr>Models for Classification</vt:lpstr>
      <vt:lpstr>Models Performance</vt:lpstr>
      <vt:lpstr>Hyperparameter Tuning</vt:lpstr>
      <vt:lpstr>Deployment</vt:lpstr>
      <vt:lpstr>Conclusion</vt:lpstr>
      <vt:lpstr>Future scope Enhancement</vt:lpstr>
      <vt:lpstr>References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Hotel Cancellation Prediction</dc:title>
  <cp:lastModifiedBy>Syam Herle</cp:lastModifiedBy>
  <cp:revision>2</cp:revision>
  <dcterms:modified xsi:type="dcterms:W3CDTF">2023-02-24T15:58:00Z</dcterms:modified>
</cp:coreProperties>
</file>